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notesMasterIdLst>
    <p:notesMasterId r:id="rId17"/>
  </p:notesMasterIdLst>
  <p:sldIdLst>
    <p:sldId id="256" r:id="rId5"/>
    <p:sldId id="279" r:id="rId6"/>
    <p:sldId id="277" r:id="rId7"/>
    <p:sldId id="265" r:id="rId8"/>
    <p:sldId id="275" r:id="rId9"/>
    <p:sldId id="276" r:id="rId10"/>
    <p:sldId id="268" r:id="rId11"/>
    <p:sldId id="280" r:id="rId12"/>
    <p:sldId id="281" r:id="rId13"/>
    <p:sldId id="273" r:id="rId14"/>
    <p:sldId id="271" r:id="rId15"/>
    <p:sldId id="272" r:id="rId1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F1EE5-6A18-078F-11E0-7A7A7FB05EC9}" v="10" dt="2025-04-25T09:52:19.049"/>
    <p1510:client id="{66C06E2D-87CA-5164-D614-3202FDAA66BE}" v="8" dt="2025-04-25T08:33:02.503"/>
    <p1510:client id="{A623148D-A1F3-9050-74C8-A97ABA939283}" v="82" dt="2025-04-24T13:05:50.181"/>
    <p1510:client id="{AB8BF4C5-326A-404A-8608-396C6DD48E74}" v="2076" dt="2025-04-25T09:25:41.875"/>
    <p1510:client id="{B59B3638-D6F6-D563-7D11-C20CDEEEF77B}" v="226" dt="2025-04-25T08:40:17.326"/>
    <p1510:client id="{E4817498-3CDC-4912-D7E2-1E39362C894A}" v="313" dt="2025-04-25T09:25:57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511A6-CC87-4BDD-A717-1D9B2F9DE67B}" type="datetimeFigureOut">
              <a:rPr lang="nb-NO" smtClean="0"/>
              <a:t>25.04.2025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90A9D-78EE-4A6D-8B89-D5A668B8D6D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587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Sky høye priser de siste årene har skapt misnøye blant nordmenn.</a:t>
            </a:r>
          </a:p>
          <a:p>
            <a:endParaRPr lang="nb-NO"/>
          </a:p>
          <a:p>
            <a:r>
              <a:rPr lang="nb-NO"/>
              <a:t>Vi nordmenn med vår uendelige mange vannkraftverk og grønne energi har hatt lave strømpriser i en </a:t>
            </a:r>
            <a:r>
              <a:rPr lang="nb-NO" err="1"/>
              <a:t>årekke</a:t>
            </a:r>
            <a:r>
              <a:rPr lang="nb-NO"/>
              <a:t>! </a:t>
            </a:r>
          </a:p>
          <a:p>
            <a:r>
              <a:rPr lang="nb-NO"/>
              <a:t>Så kom pandemi, krig og uro og de fordømte kablene til utlandet og vi har fått skyhøye priser. </a:t>
            </a:r>
          </a:p>
          <a:p>
            <a:endParaRPr lang="nb-NO"/>
          </a:p>
          <a:p>
            <a:r>
              <a:rPr lang="nb-NO"/>
              <a:t>Hvorfor er det slik?? Har egentlig du og jeg  tid til å sette meg inn i det. Er snakk om flytbasert markedskobling og </a:t>
            </a:r>
            <a:r>
              <a:rPr lang="nb-NO" err="1"/>
              <a:t>auomatisert</a:t>
            </a:r>
            <a:r>
              <a:rPr lang="nb-NO"/>
              <a:t> balansering </a:t>
            </a:r>
          </a:p>
          <a:p>
            <a:r>
              <a:rPr lang="nb-NO"/>
              <a:t>Som skal være så bra! </a:t>
            </a:r>
          </a:p>
          <a:p>
            <a:endParaRPr lang="nb-NO"/>
          </a:p>
          <a:p>
            <a:r>
              <a:rPr lang="nb-NO"/>
              <a:t>- Men mest av alt så kjenner vi på økonomien at dette koster. </a:t>
            </a:r>
          </a:p>
          <a:p>
            <a:r>
              <a:rPr lang="nb-NO"/>
              <a:t>Hvordan skal hverdagen gå rundt med aktiviteter, høye matpriser og så på toppen av det hele høye strømpriser. </a:t>
            </a:r>
          </a:p>
          <a:p>
            <a:endParaRPr lang="nb-NO"/>
          </a:p>
          <a:p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0A9D-78EE-4A6D-8B89-D5A668B8D6D2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751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Nå har regjeringen innført strømstøtte og vil innføre </a:t>
            </a:r>
            <a:r>
              <a:rPr lang="nb-NO" err="1"/>
              <a:t>norges</a:t>
            </a:r>
            <a:r>
              <a:rPr lang="nb-NO"/>
              <a:t> pris </a:t>
            </a:r>
          </a:p>
          <a:p>
            <a:r>
              <a:rPr lang="nb-NO"/>
              <a:t>Men dette har jeg helle ikke tid til å sette meg inn i </a:t>
            </a:r>
          </a:p>
          <a:p>
            <a:endParaRPr lang="nb-NO"/>
          </a:p>
          <a:p>
            <a:r>
              <a:rPr lang="nb-NO"/>
              <a:t>Januar 2025 foreslo regjeringen å innføre Norgespris på strøm, det er at alle skal få tilbud om strøm til en fast pris på 40 øre per kilowattime. </a:t>
            </a:r>
          </a:p>
          <a:p>
            <a:r>
              <a:rPr lang="nb-NO"/>
              <a:t>De ønsker å innføre dette 1. oktober 2025. Nivået på norgespris skal justeres en gang i året og at prisen er </a:t>
            </a:r>
            <a:r>
              <a:rPr lang="nb-NO" err="1"/>
              <a:t>gjelende</a:t>
            </a:r>
            <a:r>
              <a:rPr lang="nb-NO"/>
              <a:t> fra 1. januar til 31. oktober. </a:t>
            </a:r>
          </a:p>
          <a:p>
            <a:endParaRPr lang="nb-NO"/>
          </a:p>
          <a:p>
            <a:r>
              <a:rPr lang="nb-NO"/>
              <a:t>Fra før har regjeringen innført strømstøtet. Den siste ordningen kom i september 2023. </a:t>
            </a:r>
          </a:p>
          <a:p>
            <a:r>
              <a:rPr lang="nb-NO"/>
              <a:t>Den går ut på: </a:t>
            </a:r>
          </a:p>
          <a:p>
            <a:r>
              <a:rPr lang="nb-NO" b="0" i="0">
                <a:solidFill>
                  <a:srgbClr val="333333"/>
                </a:solidFill>
                <a:effectLst/>
                <a:latin typeface="-apple-system"/>
              </a:rPr>
              <a:t>Når spotprisen i enkelttimer går over 75 øre/kWh eksklusive merverdiavgift, vil strømstønaden dekke 90 prosent av prisen over dette nivået. Husholdninger får stønad til strømforbruk på opptil 5 000 kilowattimer (kWh) per måned per målepunkt</a:t>
            </a:r>
            <a:endParaRPr lang="nb-NO"/>
          </a:p>
          <a:p>
            <a:endParaRPr lang="nb-NO"/>
          </a:p>
          <a:p>
            <a:r>
              <a:rPr lang="nb-NO"/>
              <a:t>Det er økonomien jeg bryr meg om – hverdagen som skal gå rundt. </a:t>
            </a:r>
          </a:p>
          <a:p>
            <a:r>
              <a:rPr lang="nb-NO"/>
              <a:t>Jo det har vi funnet en løsning på!!! </a:t>
            </a:r>
          </a:p>
          <a:p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0A9D-78EE-4A6D-8B89-D5A668B8D6D2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5141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Bilde av </a:t>
            </a:r>
            <a:r>
              <a:rPr lang="nb-NO" err="1"/>
              <a:t>figma</a:t>
            </a:r>
            <a:r>
              <a:rPr lang="nb-NO"/>
              <a:t> design </a:t>
            </a:r>
          </a:p>
          <a:p>
            <a:r>
              <a:rPr lang="nb-NO"/>
              <a:t>Vise med bilder – snakke igjennom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0A9D-78EE-4A6D-8B89-D5A668B8D6D2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240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0A9D-78EE-4A6D-8B89-D5A668B8D6D2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1435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 should highlight features that make you different/better than competition</a:t>
            </a:r>
          </a:p>
          <a:p>
            <a:r>
              <a:rPr lang="en-US"/>
              <a:t>Emphasize why your product is the best solution on the market</a:t>
            </a:r>
          </a:p>
          <a:p>
            <a:r>
              <a:rPr lang="en-US"/>
              <a:t>Vi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lavere</a:t>
            </a:r>
            <a:r>
              <a:rPr lang="en-US"/>
              <a:t> </a:t>
            </a:r>
            <a:r>
              <a:rPr lang="en-US" err="1"/>
              <a:t>terskel</a:t>
            </a:r>
            <a:r>
              <a:rPr lang="en-US"/>
              <a:t> men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også</a:t>
            </a:r>
            <a:r>
              <a:rPr lang="en-US"/>
              <a:t> </a:t>
            </a:r>
            <a:r>
              <a:rPr lang="en-US" err="1"/>
              <a:t>gi</a:t>
            </a:r>
            <a:r>
              <a:rPr lang="en-US"/>
              <a:t> et </a:t>
            </a:r>
            <a:r>
              <a:rPr lang="en-US" err="1"/>
              <a:t>detaljert</a:t>
            </a:r>
            <a:r>
              <a:rPr lang="en-US"/>
              <a:t> </a:t>
            </a:r>
            <a:r>
              <a:rPr lang="en-US" err="1"/>
              <a:t>svar</a:t>
            </a:r>
            <a:r>
              <a:rPr lang="en-US"/>
              <a:t> </a:t>
            </a:r>
            <a:r>
              <a:rPr lang="en-US" err="1"/>
              <a:t>basert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input </a:t>
            </a:r>
          </a:p>
          <a:p>
            <a:r>
              <a:rPr lang="en-US" err="1"/>
              <a:t>Mulighet</a:t>
            </a:r>
            <a:r>
              <a:rPr lang="en-US"/>
              <a:t> for å </a:t>
            </a:r>
            <a:r>
              <a:rPr lang="en-US" err="1"/>
              <a:t>legge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mer</a:t>
            </a:r>
            <a:r>
              <a:rPr lang="en-US"/>
              <a:t> </a:t>
            </a:r>
            <a:r>
              <a:rPr lang="en-US" err="1"/>
              <a:t>funkjsonalitet</a:t>
            </a:r>
            <a:endParaRPr lang="en-US"/>
          </a:p>
          <a:p>
            <a:r>
              <a:rPr lang="en-US"/>
              <a:t>Bilde av lyse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bilde</a:t>
            </a:r>
            <a:r>
              <a:rPr lang="en-US"/>
              <a:t> av </a:t>
            </a:r>
            <a:r>
              <a:rPr lang="en-US" err="1"/>
              <a:t>vårt</a:t>
            </a:r>
            <a:r>
              <a:rPr lang="en-US"/>
              <a:t> product 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0A9D-78EE-4A6D-8B89-D5A668B8D6D2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608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0A9D-78EE-4A6D-8B89-D5A668B8D6D2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937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3A68C52-C335-D755-A838-B7625A7D5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EF7CC756-42A9-F79A-0C47-964919C3C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704BF31-954F-E2AE-E21C-E3F354F3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9416825-E0BB-F94A-3943-A70EDD90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B65A46-146D-F61D-7CB6-61289249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02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D9E7B93-CCB0-5FA4-223E-EC13A8DF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42FF139-F960-5CEA-3196-FF5CEB201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83F5D9B-6AA7-B610-E63F-1B54DCAE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ACB411-504B-CB51-90D5-55FB8CEC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DAD57C5-593E-D122-B0A4-F5B10606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8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0311ACED-E931-7788-A86C-36610F868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9FCD982-FF1E-54A1-6807-885624253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BF4AF63-F1DF-E068-90B4-B72D0726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E261234-A656-FC50-0303-322FA3D0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AF8970A-D6E9-8C4B-5F3E-EFB64C79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9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F42790-70DA-DEB0-D4A0-06591CDB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F82E782-DF2C-5767-81AF-9C825D62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B7BF2C3-EABE-16D0-11C0-3AC7C01D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39328CF-6ED5-3EF5-D3DA-F03084A1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DAA248-AC73-3EF1-82CD-33494D6A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20E468-6F59-B434-25E7-C42C62B8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AB7B4F9-334D-BABD-E682-1D9A9DD33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491E15F-7BB4-F201-508D-970CB486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3DE34FF-4DA9-17B9-FEB9-99616A37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7A043F9-4ABD-BF76-DD32-292CD9F5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5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1ACD52B-A7D0-A3A1-1610-33864D88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9E3244F-3554-30E5-BBFB-EF7E49053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F78D74F-B10B-B2A2-92C5-245F96518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E356866-14A2-6E9D-3BF7-73C32465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2717880-EA3F-DCE1-639D-8DECC7F1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7781BDB-4BC9-3371-0898-E07A83F4C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4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E43FA8-DD11-807E-4F3A-10FA2D1C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1152E18-261B-05A0-8B41-B8D62526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A2B90A7-63D3-1F3F-F511-ED4B249D2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0072857-A713-79D5-DE57-4C96DA8B2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0647C119-44C8-1143-F554-34FF768A9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B556EF0A-1C7A-FEFA-0A05-2FC93239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636C083-5CC7-0E64-9797-9BE25022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8FE6D267-731B-E59D-5E71-C3998717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2E54C62-DF53-85E0-A651-8E018453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378F3CD-3A22-9DE0-0E85-1371D3A18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BC5179F-B92D-B4BE-B03E-758E5D16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6419C004-3FAC-E3FB-9878-8E380836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7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4E35C23-0A5C-CB06-93E3-56F4AC0E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D9EDB378-693A-D0C4-AB1D-4BAC98BB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2A457249-5912-9485-64E2-A690345E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ADC67-C2C2-482B-38F2-74B87117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F336A81-189F-A6E5-CA21-A8BCAB2DE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211E612-6A19-A663-383F-061F15485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3373B37-91DD-E73D-B7DA-D5A448E8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73B989D-D411-8FBA-9BC9-EA128356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50248A0-C85E-4A05-D9D8-84DFD70C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2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92A10E9-44A3-16C3-6C1C-F8B1894E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D029E90-D073-54A1-C021-7368F4A29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8D2256C-A87C-5A2D-B8CF-BC4788D72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E1B5F01-A414-EE69-6A16-024557F2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F11E89B-FC8B-6285-7236-3FD9B584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C08332F-4F05-A828-182A-F9F2B15B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5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9FC85787-5705-5C66-E5D2-6146949C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2BC1561-281B-A3B4-9ABC-86783849C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DB7810C-5FD6-A80D-B019-646FECB4E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CA24269-512E-56A5-9672-3BCC1F020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B36598C-7AAE-C693-C364-87EB7E0D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EAF127A4-8F43-10D9-7F6D-58D9A6B8E22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20018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b-NO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Åpen informasjon / Public information</a:t>
            </a:r>
          </a:p>
        </p:txBody>
      </p:sp>
    </p:spTree>
    <p:extLst>
      <p:ext uri="{BB962C8B-B14F-4D97-AF65-F5344CB8AC3E}">
        <p14:creationId xmlns:p14="http://schemas.microsoft.com/office/powerpoint/2010/main" val="411888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Grid Rangers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anchor="b">
            <a:normAutofit/>
          </a:bodyPr>
          <a:lstStyle/>
          <a:p>
            <a:pPr algn="r"/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FC8F1FA-F75E-A96F-975B-3CD51A0D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8CDDCA-2AC6-395E-7C65-75DB5139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nb-NO" sz="4000"/>
              <a:t>Videre utvikling</a:t>
            </a:r>
          </a:p>
        </p:txBody>
      </p:sp>
      <p:pic>
        <p:nvPicPr>
          <p:cNvPr id="4" name="Bilde 3" descr="100+] Steps Png Images | Wallpapers.com">
            <a:extLst>
              <a:ext uri="{FF2B5EF4-FFF2-40B4-BE49-F238E27FC236}">
                <a16:creationId xmlns:a16="http://schemas.microsoft.com/office/drawing/2014/main" id="{718CE33D-9906-B50A-D6BB-931C8219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A3E8A8-0AFC-BB96-06C7-B9F4EA75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b-NO" sz="1800" dirty="0"/>
              <a:t>Fastpris </a:t>
            </a:r>
            <a:r>
              <a:rPr lang="nb-NO" sz="1800" dirty="0" err="1"/>
              <a:t>vs</a:t>
            </a:r>
            <a:r>
              <a:rPr lang="nb-NO" sz="1800" dirty="0"/>
              <a:t> spotpris</a:t>
            </a:r>
          </a:p>
          <a:p>
            <a:pPr marL="0" indent="0">
              <a:buNone/>
            </a:pPr>
            <a:endParaRPr lang="nb-NO" sz="1800"/>
          </a:p>
          <a:p>
            <a:pPr marL="0" indent="0">
              <a:buNone/>
            </a:pPr>
            <a:r>
              <a:rPr lang="nb-NO" sz="1800" dirty="0"/>
              <a:t>Ytterligere simuleringer</a:t>
            </a:r>
          </a:p>
          <a:p>
            <a:pPr marL="0" indent="0">
              <a:buNone/>
            </a:pPr>
            <a:endParaRPr lang="nb-NO" sz="1800"/>
          </a:p>
          <a:p>
            <a:pPr marL="0" indent="0">
              <a:buNone/>
            </a:pPr>
            <a:r>
              <a:rPr lang="nb-NO" sz="1800" dirty="0"/>
              <a:t>Flere input faktorer</a:t>
            </a:r>
          </a:p>
          <a:p>
            <a:pPr marL="0" indent="0">
              <a:buNone/>
            </a:pPr>
            <a:endParaRPr lang="nb-NO" sz="1800"/>
          </a:p>
          <a:p>
            <a:pPr marL="0" indent="0">
              <a:buNone/>
            </a:pPr>
            <a:r>
              <a:rPr lang="nb-NO" sz="1800" dirty="0"/>
              <a:t>Trene en KI modell</a:t>
            </a:r>
          </a:p>
          <a:p>
            <a:pPr marL="0" indent="0">
              <a:buNone/>
            </a:pPr>
            <a:endParaRPr lang="nb-NO" sz="1800"/>
          </a:p>
          <a:p>
            <a:pPr marL="0" indent="0">
              <a:buNone/>
            </a:pPr>
            <a:endParaRPr lang="nb-NO" sz="1800"/>
          </a:p>
        </p:txBody>
      </p:sp>
    </p:spTree>
    <p:extLst>
      <p:ext uri="{BB962C8B-B14F-4D97-AF65-F5344CB8AC3E}">
        <p14:creationId xmlns:p14="http://schemas.microsoft.com/office/powerpoint/2010/main" val="361679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DA182C-8741-A078-9907-E4E70A14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Oppsummering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C29D9D7-07D2-537C-D62E-D2D7AF516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b-NO">
                <a:solidFill>
                  <a:schemeClr val="bg1"/>
                </a:solidFill>
              </a:rPr>
              <a:t>Nøytral / sentralisert</a:t>
            </a:r>
          </a:p>
          <a:p>
            <a:pPr marL="0" indent="0">
              <a:buNone/>
            </a:pPr>
            <a:endParaRPr lang="nb-NO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b-NO">
                <a:solidFill>
                  <a:schemeClr val="bg1"/>
                </a:solidFill>
              </a:rPr>
              <a:t>Fleksibel</a:t>
            </a:r>
          </a:p>
          <a:p>
            <a:pPr marL="0" indent="0">
              <a:buNone/>
            </a:pPr>
            <a:endParaRPr lang="nb-NO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b-NO">
                <a:solidFill>
                  <a:schemeClr val="bg1"/>
                </a:solidFill>
              </a:rPr>
              <a:t>Beste beslutningsgrunnlaget</a:t>
            </a:r>
          </a:p>
        </p:txBody>
      </p:sp>
      <p:pic>
        <p:nvPicPr>
          <p:cNvPr id="7" name="Bilde 6" descr="Download Blue Checkmark Black Background | Wallpapers.com">
            <a:extLst>
              <a:ext uri="{FF2B5EF4-FFF2-40B4-BE49-F238E27FC236}">
                <a16:creationId xmlns:a16="http://schemas.microsoft.com/office/drawing/2014/main" id="{E867FFDE-4532-105B-4AC0-2F338FB59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17" y="662553"/>
            <a:ext cx="4357606" cy="434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4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671632-EA1B-3EC7-2E99-54A05787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>
                <a:solidFill>
                  <a:schemeClr val="bg1"/>
                </a:solidFill>
              </a:rPr>
              <a:t>Spørsmål</a:t>
            </a:r>
            <a:endParaRPr lang="nb-NO"/>
          </a:p>
        </p:txBody>
      </p:sp>
      <p:pic>
        <p:nvPicPr>
          <p:cNvPr id="4" name="Plassholder for innhold 3" descr="Red neon question mark on a black background 8959213 Vector Art at Vecteezy">
            <a:extLst>
              <a:ext uri="{FF2B5EF4-FFF2-40B4-BE49-F238E27FC236}">
                <a16:creationId xmlns:a16="http://schemas.microsoft.com/office/drawing/2014/main" id="{6374E278-E459-7F99-E1C7-0DD018673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200000">
            <a:off x="4161094" y="1976290"/>
            <a:ext cx="3865563" cy="3884613"/>
          </a:xfrm>
        </p:spPr>
      </p:pic>
    </p:spTree>
    <p:extLst>
      <p:ext uri="{BB962C8B-B14F-4D97-AF65-F5344CB8AC3E}">
        <p14:creationId xmlns:p14="http://schemas.microsoft.com/office/powerpoint/2010/main" val="257602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3570-341D-C620-0E11-B86C0A05A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02CD5F-6AA1-B448-7A6F-126C59A8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CCDDD47-1DB9-1AA4-0877-775F8DE1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2918">
            <a:off x="680225" y="2240084"/>
            <a:ext cx="5625791" cy="2377834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81E2AC7-5616-E2E9-1708-47AA71825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308" y="2116303"/>
            <a:ext cx="5302538" cy="36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7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0F523A-5B33-DE72-3B0F-31DE6FC6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76B9E2B-251F-A1D6-AB92-BE7FC2DF5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CEADE83-DD07-2CD9-B576-B4198A4C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3751">
            <a:off x="2958873" y="810799"/>
            <a:ext cx="5156692" cy="50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0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piller inn 2025-04-25 110750_nr.2">
            <a:hlinkClick r:id="" action="ppaction://media"/>
            <a:extLst>
              <a:ext uri="{FF2B5EF4-FFF2-40B4-BE49-F238E27FC236}">
                <a16:creationId xmlns:a16="http://schemas.microsoft.com/office/drawing/2014/main" id="{FD2A1255-F955-7034-4628-59B7DF4EC7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675" y="964376"/>
            <a:ext cx="6589537" cy="4925679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5469169-E971-1711-8534-93071FF2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Velg-strøm.no </a:t>
            </a:r>
          </a:p>
        </p:txBody>
      </p:sp>
    </p:spTree>
    <p:extLst>
      <p:ext uri="{BB962C8B-B14F-4D97-AF65-F5344CB8AC3E}">
        <p14:creationId xmlns:p14="http://schemas.microsoft.com/office/powerpoint/2010/main" val="122156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4E72434-B8FF-126A-33C0-D8950666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Aktører med lignende produkt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68EBB3C1-D81B-6E87-2CDB-D6698FD7B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09194"/>
            <a:ext cx="4363282" cy="4171861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5E912F5-2E6A-A9B0-6AFC-50EEA0CBF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8169"/>
            <a:ext cx="1171575" cy="581025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B5729D6E-E219-8500-F66C-33B13767D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935" y="2955074"/>
            <a:ext cx="5752592" cy="300234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CBDB4526-D9D8-1805-E268-80F88213E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935" y="1981677"/>
            <a:ext cx="12668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CF2EB64-BAE7-4A26-EEA3-437937BEA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1695" y="643467"/>
            <a:ext cx="4888610" cy="557106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198B38D-AA75-5878-A700-55C8172B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614" y="643467"/>
            <a:ext cx="1552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C37743-E7B2-5FD9-3B2E-386BE53BF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171396"/>
            <a:ext cx="10515600" cy="1325563"/>
          </a:xfrm>
        </p:spPr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8EC637-5BC5-0B82-C36A-F5027B57C70D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-900000">
            <a:off x="379708" y="82356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b-NO">
              <a:solidFill>
                <a:schemeClr val="bg1"/>
              </a:solidFill>
            </a:endParaRPr>
          </a:p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2B0C72B-739B-5C9F-45E9-B1B74D0EB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13" y="0"/>
            <a:ext cx="9676933" cy="68580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75C4715-FC7B-97B5-2E71-BFE1E79F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" y="0"/>
            <a:ext cx="3597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3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EA4428-3B51-B0E4-E023-3A749AEC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37A95F08-ABC1-5610-6202-5EC222E5A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77" y="4575"/>
            <a:ext cx="8182645" cy="6856896"/>
          </a:xfrm>
        </p:spPr>
      </p:pic>
    </p:spTree>
    <p:extLst>
      <p:ext uri="{BB962C8B-B14F-4D97-AF65-F5344CB8AC3E}">
        <p14:creationId xmlns:p14="http://schemas.microsoft.com/office/powerpoint/2010/main" val="333309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4596CE1-6A2B-3365-4261-D8532E92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AF6CC93-8B84-FCEC-D294-FD99635F5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2025-04-25_11-45-52">
            <a:hlinkClick r:id="" action="ppaction://media"/>
            <a:extLst>
              <a:ext uri="{FF2B5EF4-FFF2-40B4-BE49-F238E27FC236}">
                <a16:creationId xmlns:a16="http://schemas.microsoft.com/office/drawing/2014/main" id="{E5332DF7-8402-7880-4A78-0EF9B3B494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"/>
            <a:ext cx="12182475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2530a5e-518b-410d-96c5-4fc9ed57704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1F5236F7851340A4A0CC13413F9C82" ma:contentTypeVersion="10" ma:contentTypeDescription="Create a new document." ma:contentTypeScope="" ma:versionID="584c9a8f86dab37e56cf3cb4b7f458f5">
  <xsd:schema xmlns:xsd="http://www.w3.org/2001/XMLSchema" xmlns:xs="http://www.w3.org/2001/XMLSchema" xmlns:p="http://schemas.microsoft.com/office/2006/metadata/properties" xmlns:ns2="42530a5e-518b-410d-96c5-4fc9ed577040" targetNamespace="http://schemas.microsoft.com/office/2006/metadata/properties" ma:root="true" ma:fieldsID="b9a2b7a66a67c82ef35914a0cc509e1b" ns2:_="">
    <xsd:import namespace="42530a5e-518b-410d-96c5-4fc9ed5770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30a5e-518b-410d-96c5-4fc9ed5770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8cafb89-d1b3-4155-81e5-ef749a9dca8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A98CDC-0929-41AA-AE1B-0E9D400C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2A2B25-5DC0-4988-8C01-0850114676BE}">
  <ds:schemaRefs>
    <ds:schemaRef ds:uri="42530a5e-518b-410d-96c5-4fc9ed5770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1558B8-3F28-41F6-A584-3C53DD006667}">
  <ds:schemaRefs>
    <ds:schemaRef ds:uri="42530a5e-518b-410d-96c5-4fc9ed5770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</Words>
  <Application>Microsoft Office PowerPoint</Application>
  <PresentationFormat>Widescreen</PresentationFormat>
  <Paragraphs>54</Paragraphs>
  <Slides>12</Slides>
  <Notes>6</Notes>
  <HiddenSlides>0</HiddenSlides>
  <MMClips>2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Calibri</vt:lpstr>
      <vt:lpstr>Office-tema</vt:lpstr>
      <vt:lpstr>Grid Rangers</vt:lpstr>
      <vt:lpstr>PowerPoint-presentasjon</vt:lpstr>
      <vt:lpstr>PowerPoint-presentasjon</vt:lpstr>
      <vt:lpstr>Velg-strøm.no </vt:lpstr>
      <vt:lpstr>Aktører med lignende produkt</vt:lpstr>
      <vt:lpstr>PowerPoint-presentasjon</vt:lpstr>
      <vt:lpstr>PowerPoint-presentasjon</vt:lpstr>
      <vt:lpstr>PowerPoint-presentasjon</vt:lpstr>
      <vt:lpstr>PowerPoint-presentasjon</vt:lpstr>
      <vt:lpstr>Videre utvikling</vt:lpstr>
      <vt:lpstr>Oppsummering</vt:lpstr>
      <vt:lpstr>Spørsmål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Markus Einan</cp:lastModifiedBy>
  <cp:revision>12</cp:revision>
  <dcterms:created xsi:type="dcterms:W3CDTF">2025-04-24T08:18:01Z</dcterms:created>
  <dcterms:modified xsi:type="dcterms:W3CDTF">2025-04-25T10:42:50Z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0x0101000C1F5236F7851340A4A0CC13413F9C82</vt:lpwstr>
  </property>
  <property fmtid="{D5CDD505-2E9C-101B-9397-08002B2CF9AE}" pid="3" name="MSIP_Label_82ce82a2-c9dc-484b-9d3f-6e6f4582d96b_Enabled">
    <vt:lpwstr>true</vt:lpwstr>
  </property>
  <property fmtid="{D5CDD505-2E9C-101B-9397-08002B2CF9AE}" pid="4" name="MSIP_Label_82ce82a2-c9dc-484b-9d3f-6e6f4582d96b_SetDate">
    <vt:lpwstr>2025-04-24T08:24:31Z</vt:lpwstr>
  </property>
  <property fmtid="{D5CDD505-2E9C-101B-9397-08002B2CF9AE}" pid="5" name="MSIP_Label_82ce82a2-c9dc-484b-9d3f-6e6f4582d96b_Method">
    <vt:lpwstr>Privileged</vt:lpwstr>
  </property>
  <property fmtid="{D5CDD505-2E9C-101B-9397-08002B2CF9AE}" pid="6" name="MSIP_Label_82ce82a2-c9dc-484b-9d3f-6e6f4582d96b_Name">
    <vt:lpwstr>Statnett åpen_0</vt:lpwstr>
  </property>
  <property fmtid="{D5CDD505-2E9C-101B-9397-08002B2CF9AE}" pid="7" name="MSIP_Label_82ce82a2-c9dc-484b-9d3f-6e6f4582d96b_SiteId">
    <vt:lpwstr>a8d61462-f252-44b2-bf6a-d7231960c041</vt:lpwstr>
  </property>
  <property fmtid="{D5CDD505-2E9C-101B-9397-08002B2CF9AE}" pid="8" name="MSIP_Label_82ce82a2-c9dc-484b-9d3f-6e6f4582d96b_ActionId">
    <vt:lpwstr>a655e8e5-3fab-4524-8c62-149f9ffea8ab</vt:lpwstr>
  </property>
  <property fmtid="{D5CDD505-2E9C-101B-9397-08002B2CF9AE}" pid="9" name="MSIP_Label_82ce82a2-c9dc-484b-9d3f-6e6f4582d96b_ContentBits">
    <vt:lpwstr>1</vt:lpwstr>
  </property>
  <property fmtid="{D5CDD505-2E9C-101B-9397-08002B2CF9AE}" pid="10" name="MSIP_Label_82ce82a2-c9dc-484b-9d3f-6e6f4582d96b_Tag">
    <vt:lpwstr>10, 0, 1, 1</vt:lpwstr>
  </property>
  <property fmtid="{D5CDD505-2E9C-101B-9397-08002B2CF9AE}" pid="11" name="ClassificationContentMarkingHeaderLocations">
    <vt:lpwstr>Office-tema:8</vt:lpwstr>
  </property>
  <property fmtid="{D5CDD505-2E9C-101B-9397-08002B2CF9AE}" pid="12" name="ClassificationContentMarkingHeaderText">
    <vt:lpwstr>Åpen informasjon / Public information</vt:lpwstr>
  </property>
  <property fmtid="{D5CDD505-2E9C-101B-9397-08002B2CF9AE}" pid="13" name="MediaServiceImageTags">
    <vt:lpwstr/>
  </property>
</Properties>
</file>